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7" r:id="rId9"/>
    <p:sldId id="264" r:id="rId10"/>
    <p:sldId id="268" r:id="rId11"/>
    <p:sldId id="263" r:id="rId12"/>
    <p:sldId id="262" r:id="rId13"/>
    <p:sldId id="261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6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0CB8CA-525F-4D40-BC0A-880EA2EF17C4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EEE9DB-C7D4-40FC-B1CD-724F02BCDD87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hr.wikipedia.org/wiki/Datoteka:Mars_and_Venus_Discovered_by_the_Gods-Joachim_Wtewael.jpg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r.wikipedia.org/wiki/Datoteka:Hephaistos.temple.AC.02.jpg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r.wikipedia.org/wiki/Datoteka:Diego_Velasquez,_The_Forge_of_Vulcan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HEFEST(grčki) / VULKAN(rimski)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bog kovač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Hefest</a:t>
            </a:r>
            <a:r>
              <a:rPr lang="hr-HR" dirty="0" smtClean="0"/>
              <a:t> i Afrodita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/>
              <a:t>u </a:t>
            </a:r>
            <a:r>
              <a:rPr lang="hr-HR" b="1" dirty="0" smtClean="0"/>
              <a:t>točno određeno vrijeme, </a:t>
            </a:r>
            <a:r>
              <a:rPr lang="hr-HR" b="1" dirty="0" err="1" smtClean="0"/>
              <a:t>Hefest</a:t>
            </a:r>
            <a:r>
              <a:rPr lang="hr-HR" b="1" dirty="0" smtClean="0"/>
              <a:t> je bacio mrežu i ostavio ih nepomične</a:t>
            </a:r>
          </a:p>
          <a:p>
            <a:r>
              <a:rPr lang="hr-HR" b="1" dirty="0" err="1" smtClean="0"/>
              <a:t>Hefest</a:t>
            </a:r>
            <a:r>
              <a:rPr lang="hr-HR" b="1" dirty="0" smtClean="0"/>
              <a:t> nije bio zadovoljan svojom osvetom, pozvao je bogove i božice da vide par</a:t>
            </a:r>
          </a:p>
          <a:p>
            <a:r>
              <a:rPr lang="hr-HR" b="1" dirty="0" smtClean="0"/>
              <a:t>božice su odbile, ali bogovi su došli i komentirali Afroditinu ljepotu i da bi rado mijenjali mjesto s </a:t>
            </a:r>
            <a:r>
              <a:rPr lang="hr-HR" b="1" dirty="0" err="1" smtClean="0"/>
              <a:t>Aresom</a:t>
            </a:r>
            <a:endParaRPr lang="hr-HR" b="1" dirty="0" smtClean="0"/>
          </a:p>
          <a:p>
            <a:r>
              <a:rPr lang="hr-HR" b="1" dirty="0" smtClean="0"/>
              <a:t>nakon što su ih pustili,  </a:t>
            </a:r>
            <a:r>
              <a:rPr lang="hr-HR" b="1" dirty="0" err="1" smtClean="0"/>
              <a:t>Ares</a:t>
            </a:r>
            <a:r>
              <a:rPr lang="hr-HR" b="1" dirty="0" smtClean="0"/>
              <a:t> je odjurio u svoju domovinu Trakiju i morao je platiti preljubničku kaznu, a </a:t>
            </a:r>
            <a:r>
              <a:rPr lang="hr-HR" b="1" dirty="0" err="1" smtClean="0"/>
              <a:t>Hefest</a:t>
            </a:r>
            <a:r>
              <a:rPr lang="hr-HR" b="1" dirty="0" smtClean="0"/>
              <a:t> se najvjerojatnije razveo od Afrodite i vratio je njezinu ocu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6460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Hefest</a:t>
            </a:r>
            <a:r>
              <a:rPr lang="hr-HR" dirty="0" smtClean="0"/>
              <a:t> i Atena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971599" y="1524000"/>
            <a:ext cx="5091131" cy="4663440"/>
          </a:xfrm>
        </p:spPr>
        <p:txBody>
          <a:bodyPr>
            <a:noAutofit/>
          </a:bodyPr>
          <a:lstStyle/>
          <a:p>
            <a:r>
              <a:rPr lang="hr-HR" b="1" dirty="0" smtClean="0"/>
              <a:t>nju je rodio sam Zeus, a njega navodno sama </a:t>
            </a:r>
            <a:r>
              <a:rPr lang="hr-HR" b="1" dirty="0" err="1" smtClean="0"/>
              <a:t>Hera</a:t>
            </a:r>
            <a:endParaRPr lang="hr-HR" b="1" dirty="0" smtClean="0"/>
          </a:p>
          <a:p>
            <a:r>
              <a:rPr lang="hr-HR" b="1" dirty="0" smtClean="0"/>
              <a:t>on kuje njezino oružje</a:t>
            </a:r>
          </a:p>
          <a:p>
            <a:r>
              <a:rPr lang="hr-HR" b="1" dirty="0" err="1" smtClean="0"/>
              <a:t>Hefest</a:t>
            </a:r>
            <a:r>
              <a:rPr lang="hr-HR" b="1" dirty="0" smtClean="0"/>
              <a:t> je pokušao silovati Atenu, ali nije uspio</a:t>
            </a:r>
          </a:p>
          <a:p>
            <a:r>
              <a:rPr lang="hr-HR" b="1" dirty="0" smtClean="0"/>
              <a:t>njegovo je sjeme palo na tlo te se </a:t>
            </a:r>
            <a:r>
              <a:rPr lang="hr-HR" b="1" dirty="0"/>
              <a:t>iz </a:t>
            </a:r>
            <a:r>
              <a:rPr lang="hr-HR" b="1" dirty="0" smtClean="0"/>
              <a:t>Zemlje rodio </a:t>
            </a:r>
            <a:r>
              <a:rPr lang="hr-HR" b="1" dirty="0" err="1" smtClean="0"/>
              <a:t>Erehtej</a:t>
            </a:r>
            <a:r>
              <a:rPr lang="hr-HR" b="1" dirty="0" smtClean="0"/>
              <a:t> </a:t>
            </a:r>
            <a:endParaRPr lang="hr-HR" b="1" dirty="0" smtClean="0"/>
          </a:p>
          <a:p>
            <a:r>
              <a:rPr lang="hr-HR" b="1" dirty="0" smtClean="0"/>
              <a:t>Atena je potom odgojila dijete kao njegova </a:t>
            </a:r>
            <a:r>
              <a:rPr lang="hr-HR" b="1" dirty="0" smtClean="0"/>
              <a:t>pomajka</a:t>
            </a:r>
            <a:endParaRPr lang="hr-HR" b="1" dirty="0" smtClean="0"/>
          </a:p>
        </p:txBody>
      </p:sp>
      <p:pic>
        <p:nvPicPr>
          <p:cNvPr id="5" name="Rezervirano mjesto sadržaja 4" descr="http://upload.wikimedia.org/wikipedia/commons/thumb/6/65/Mars_and_Venus_Discovered_by_the_Gods-Joachim_Wtewael.jpg/220px-Mars_and_Venus_Discovered_by_the_Gods-Joachim_Wtewael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2731" y="83"/>
            <a:ext cx="309634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Kiklop/Pandora/</a:t>
            </a:r>
            <a:r>
              <a:rPr lang="hr-HR" dirty="0" err="1" smtClean="0"/>
              <a:t>Prometej</a:t>
            </a:r>
            <a:r>
              <a:rPr lang="hr-HR" dirty="0" smtClean="0"/>
              <a:t>/hram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11560" y="1196752"/>
            <a:ext cx="4824536" cy="5661248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err="1" smtClean="0"/>
              <a:t>Hefestu</a:t>
            </a:r>
            <a:r>
              <a:rPr lang="hr-HR" b="1" dirty="0" smtClean="0"/>
              <a:t> je pomagao Kiklop, njegov asistent u kovanju</a:t>
            </a:r>
          </a:p>
          <a:p>
            <a:r>
              <a:rPr lang="hr-HR" b="1" dirty="0" smtClean="0"/>
              <a:t>također je napravio i metalne robote koji su mu pomagali</a:t>
            </a:r>
          </a:p>
          <a:p>
            <a:r>
              <a:rPr lang="hr-HR" b="1" dirty="0" smtClean="0"/>
              <a:t>njegovu je vatru ukrao </a:t>
            </a:r>
            <a:r>
              <a:rPr lang="hr-HR" b="1" dirty="0" err="1" smtClean="0"/>
              <a:t>Prometej</a:t>
            </a:r>
            <a:r>
              <a:rPr lang="hr-HR" b="1" dirty="0" smtClean="0"/>
              <a:t> koju je odnio ljudima</a:t>
            </a:r>
          </a:p>
          <a:p>
            <a:r>
              <a:rPr lang="hr-HR" b="1" dirty="0" smtClean="0"/>
              <a:t>poslije je </a:t>
            </a:r>
            <a:r>
              <a:rPr lang="hr-HR" b="1" dirty="0" err="1" smtClean="0"/>
              <a:t>Hefest</a:t>
            </a:r>
            <a:r>
              <a:rPr lang="hr-HR" b="1" dirty="0" smtClean="0"/>
              <a:t> napravio i ženu Pandoru </a:t>
            </a:r>
          </a:p>
          <a:p>
            <a:r>
              <a:rPr lang="hr-HR" b="1" dirty="0" err="1" smtClean="0"/>
              <a:t>Hefestove</a:t>
            </a:r>
            <a:r>
              <a:rPr lang="hr-HR" b="1" dirty="0" smtClean="0"/>
              <a:t> su kovačnice u vulkanima</a:t>
            </a:r>
          </a:p>
          <a:p>
            <a:r>
              <a:rPr lang="hr-HR" b="1" dirty="0" smtClean="0"/>
              <a:t>jedan od </a:t>
            </a:r>
            <a:r>
              <a:rPr lang="hr-HR" b="1" dirty="0" err="1" smtClean="0"/>
              <a:t>najočuvanijih</a:t>
            </a:r>
            <a:r>
              <a:rPr lang="hr-HR" b="1" dirty="0" smtClean="0"/>
              <a:t> hramova je upravo njegov u Ateni</a:t>
            </a:r>
          </a:p>
          <a:p>
            <a:endParaRPr lang="hr-HR" b="1" dirty="0"/>
          </a:p>
        </p:txBody>
      </p:sp>
      <p:pic>
        <p:nvPicPr>
          <p:cNvPr id="5" name="Rezervirano mjesto sadržaja 4" descr="http://upload.wikimedia.org/wikipedia/commons/thumb/c/cd/Hephaistos.temple.AC.02.jpg/200px-Hephaistos.temple.AC.02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700808"/>
            <a:ext cx="345638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Hefest</a:t>
            </a:r>
            <a:r>
              <a:rPr lang="hr-HR" dirty="0" smtClean="0"/>
              <a:t> kao kovač autor je brojnog oružja i oruđa</a:t>
            </a:r>
            <a:endParaRPr lang="hr-HR" dirty="0"/>
          </a:p>
        </p:txBody>
      </p:sp>
      <p:grpSp>
        <p:nvGrpSpPr>
          <p:cNvPr id="3" name="Grupa 2"/>
          <p:cNvGrpSpPr/>
          <p:nvPr/>
        </p:nvGrpSpPr>
        <p:grpSpPr>
          <a:xfrm>
            <a:off x="1259632" y="1702211"/>
            <a:ext cx="7488832" cy="4797792"/>
            <a:chOff x="2410235" y="1702211"/>
            <a:chExt cx="5196874" cy="4797792"/>
          </a:xfrm>
        </p:grpSpPr>
        <p:sp>
          <p:nvSpPr>
            <p:cNvPr id="5" name="Prostoručno 4"/>
            <p:cNvSpPr/>
            <p:nvPr/>
          </p:nvSpPr>
          <p:spPr>
            <a:xfrm rot="21600000">
              <a:off x="2620885" y="1702211"/>
              <a:ext cx="4986223" cy="421302"/>
            </a:xfrm>
            <a:custGeom>
              <a:avLst/>
              <a:gdLst>
                <a:gd name="connsiteX0" fmla="*/ 0 w 4986223"/>
                <a:gd name="connsiteY0" fmla="*/ 0 h 421300"/>
                <a:gd name="connsiteX1" fmla="*/ 4775573 w 4986223"/>
                <a:gd name="connsiteY1" fmla="*/ 0 h 421300"/>
                <a:gd name="connsiteX2" fmla="*/ 4986223 w 4986223"/>
                <a:gd name="connsiteY2" fmla="*/ 210650 h 421300"/>
                <a:gd name="connsiteX3" fmla="*/ 4775573 w 4986223"/>
                <a:gd name="connsiteY3" fmla="*/ 421300 h 421300"/>
                <a:gd name="connsiteX4" fmla="*/ 0 w 4986223"/>
                <a:gd name="connsiteY4" fmla="*/ 421300 h 421300"/>
                <a:gd name="connsiteX5" fmla="*/ 0 w 4986223"/>
                <a:gd name="connsiteY5" fmla="*/ 0 h 4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223" h="421300">
                  <a:moveTo>
                    <a:pt x="4986223" y="421299"/>
                  </a:moveTo>
                  <a:lnTo>
                    <a:pt x="210650" y="421299"/>
                  </a:lnTo>
                  <a:lnTo>
                    <a:pt x="0" y="210650"/>
                  </a:lnTo>
                  <a:lnTo>
                    <a:pt x="210650" y="1"/>
                  </a:lnTo>
                  <a:lnTo>
                    <a:pt x="4986223" y="1"/>
                  </a:lnTo>
                  <a:lnTo>
                    <a:pt x="4986223" y="421299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91107" tIns="76201" rIns="14224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b="1" kern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Zeusove munje</a:t>
              </a:r>
              <a:endParaRPr lang="hr-HR" sz="3200" b="1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" name="Elipsa 5"/>
            <p:cNvSpPr/>
            <p:nvPr/>
          </p:nvSpPr>
          <p:spPr>
            <a:xfrm>
              <a:off x="2410235" y="1702212"/>
              <a:ext cx="421300" cy="4213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7" name="Prostoručno 6"/>
            <p:cNvSpPr/>
            <p:nvPr/>
          </p:nvSpPr>
          <p:spPr>
            <a:xfrm rot="21600000">
              <a:off x="2620885" y="2249272"/>
              <a:ext cx="4986223" cy="421302"/>
            </a:xfrm>
            <a:custGeom>
              <a:avLst/>
              <a:gdLst>
                <a:gd name="connsiteX0" fmla="*/ 0 w 4986223"/>
                <a:gd name="connsiteY0" fmla="*/ 0 h 421300"/>
                <a:gd name="connsiteX1" fmla="*/ 4775573 w 4986223"/>
                <a:gd name="connsiteY1" fmla="*/ 0 h 421300"/>
                <a:gd name="connsiteX2" fmla="*/ 4986223 w 4986223"/>
                <a:gd name="connsiteY2" fmla="*/ 210650 h 421300"/>
                <a:gd name="connsiteX3" fmla="*/ 4775573 w 4986223"/>
                <a:gd name="connsiteY3" fmla="*/ 421300 h 421300"/>
                <a:gd name="connsiteX4" fmla="*/ 0 w 4986223"/>
                <a:gd name="connsiteY4" fmla="*/ 421300 h 421300"/>
                <a:gd name="connsiteX5" fmla="*/ 0 w 4986223"/>
                <a:gd name="connsiteY5" fmla="*/ 0 h 4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223" h="421300">
                  <a:moveTo>
                    <a:pt x="4986223" y="421299"/>
                  </a:moveTo>
                  <a:lnTo>
                    <a:pt x="210650" y="421299"/>
                  </a:lnTo>
                  <a:lnTo>
                    <a:pt x="0" y="210650"/>
                  </a:lnTo>
                  <a:lnTo>
                    <a:pt x="210650" y="1"/>
                  </a:lnTo>
                  <a:lnTo>
                    <a:pt x="4986223" y="1"/>
                  </a:lnTo>
                  <a:lnTo>
                    <a:pt x="4986223" y="421299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91107" tIns="76201" rIns="142240" bIns="7620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b="1" kern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Hermesovu krilatu kacigu i sandale</a:t>
              </a:r>
              <a:endParaRPr lang="hr-HR" sz="3200" b="1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Elipsa 7"/>
            <p:cNvSpPr/>
            <p:nvPr/>
          </p:nvSpPr>
          <p:spPr>
            <a:xfrm>
              <a:off x="2410235" y="2249273"/>
              <a:ext cx="421300" cy="4213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9" name="Prostoručno 8"/>
            <p:cNvSpPr/>
            <p:nvPr/>
          </p:nvSpPr>
          <p:spPr>
            <a:xfrm rot="21600000">
              <a:off x="2620885" y="2796333"/>
              <a:ext cx="4986223" cy="421302"/>
            </a:xfrm>
            <a:custGeom>
              <a:avLst/>
              <a:gdLst>
                <a:gd name="connsiteX0" fmla="*/ 0 w 4986223"/>
                <a:gd name="connsiteY0" fmla="*/ 0 h 421300"/>
                <a:gd name="connsiteX1" fmla="*/ 4775573 w 4986223"/>
                <a:gd name="connsiteY1" fmla="*/ 0 h 421300"/>
                <a:gd name="connsiteX2" fmla="*/ 4986223 w 4986223"/>
                <a:gd name="connsiteY2" fmla="*/ 210650 h 421300"/>
                <a:gd name="connsiteX3" fmla="*/ 4775573 w 4986223"/>
                <a:gd name="connsiteY3" fmla="*/ 421300 h 421300"/>
                <a:gd name="connsiteX4" fmla="*/ 0 w 4986223"/>
                <a:gd name="connsiteY4" fmla="*/ 421300 h 421300"/>
                <a:gd name="connsiteX5" fmla="*/ 0 w 4986223"/>
                <a:gd name="connsiteY5" fmla="*/ 0 h 4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223" h="421300">
                  <a:moveTo>
                    <a:pt x="4986223" y="421299"/>
                  </a:moveTo>
                  <a:lnTo>
                    <a:pt x="210650" y="421299"/>
                  </a:lnTo>
                  <a:lnTo>
                    <a:pt x="0" y="210650"/>
                  </a:lnTo>
                  <a:lnTo>
                    <a:pt x="210650" y="1"/>
                  </a:lnTo>
                  <a:lnTo>
                    <a:pt x="4986223" y="1"/>
                  </a:lnTo>
                  <a:lnTo>
                    <a:pt x="4986223" y="421299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91107" tIns="76201" rIns="142240" bIns="7620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b="1" kern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Afroditin  pojas</a:t>
              </a:r>
              <a:endParaRPr lang="hr-HR" sz="3200" b="1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Elipsa 9"/>
            <p:cNvSpPr/>
            <p:nvPr/>
          </p:nvSpPr>
          <p:spPr>
            <a:xfrm>
              <a:off x="2410235" y="2796334"/>
              <a:ext cx="421300" cy="4213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1" name="Prostoručno 10"/>
            <p:cNvSpPr/>
            <p:nvPr/>
          </p:nvSpPr>
          <p:spPr>
            <a:xfrm rot="21600000">
              <a:off x="2620885" y="3343395"/>
              <a:ext cx="4986223" cy="421302"/>
            </a:xfrm>
            <a:custGeom>
              <a:avLst/>
              <a:gdLst>
                <a:gd name="connsiteX0" fmla="*/ 0 w 4986223"/>
                <a:gd name="connsiteY0" fmla="*/ 0 h 421300"/>
                <a:gd name="connsiteX1" fmla="*/ 4775573 w 4986223"/>
                <a:gd name="connsiteY1" fmla="*/ 0 h 421300"/>
                <a:gd name="connsiteX2" fmla="*/ 4986223 w 4986223"/>
                <a:gd name="connsiteY2" fmla="*/ 210650 h 421300"/>
                <a:gd name="connsiteX3" fmla="*/ 4775573 w 4986223"/>
                <a:gd name="connsiteY3" fmla="*/ 421300 h 421300"/>
                <a:gd name="connsiteX4" fmla="*/ 0 w 4986223"/>
                <a:gd name="connsiteY4" fmla="*/ 421300 h 421300"/>
                <a:gd name="connsiteX5" fmla="*/ 0 w 4986223"/>
                <a:gd name="connsiteY5" fmla="*/ 0 h 4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223" h="421300">
                  <a:moveTo>
                    <a:pt x="4986223" y="421299"/>
                  </a:moveTo>
                  <a:lnTo>
                    <a:pt x="210650" y="421299"/>
                  </a:lnTo>
                  <a:lnTo>
                    <a:pt x="0" y="210650"/>
                  </a:lnTo>
                  <a:lnTo>
                    <a:pt x="210650" y="1"/>
                  </a:lnTo>
                  <a:lnTo>
                    <a:pt x="4986223" y="1"/>
                  </a:lnTo>
                  <a:lnTo>
                    <a:pt x="4986223" y="421299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91107" tIns="76201" rIns="142240" bIns="7620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b="1" kern="1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Agamemnonov</a:t>
              </a:r>
              <a:r>
                <a:rPr lang="hr-HR" sz="3200" b="1" kern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štap</a:t>
              </a:r>
              <a:endParaRPr lang="hr-HR" sz="3200" b="1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Elipsa 11"/>
            <p:cNvSpPr/>
            <p:nvPr/>
          </p:nvSpPr>
          <p:spPr>
            <a:xfrm>
              <a:off x="2410235" y="3343396"/>
              <a:ext cx="421300" cy="4213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3" name="Prostoručno 12"/>
            <p:cNvSpPr/>
            <p:nvPr/>
          </p:nvSpPr>
          <p:spPr>
            <a:xfrm rot="21600000">
              <a:off x="2620885" y="3890456"/>
              <a:ext cx="4986223" cy="421301"/>
            </a:xfrm>
            <a:custGeom>
              <a:avLst/>
              <a:gdLst>
                <a:gd name="connsiteX0" fmla="*/ 0 w 4986223"/>
                <a:gd name="connsiteY0" fmla="*/ 0 h 421300"/>
                <a:gd name="connsiteX1" fmla="*/ 4775573 w 4986223"/>
                <a:gd name="connsiteY1" fmla="*/ 0 h 421300"/>
                <a:gd name="connsiteX2" fmla="*/ 4986223 w 4986223"/>
                <a:gd name="connsiteY2" fmla="*/ 210650 h 421300"/>
                <a:gd name="connsiteX3" fmla="*/ 4775573 w 4986223"/>
                <a:gd name="connsiteY3" fmla="*/ 421300 h 421300"/>
                <a:gd name="connsiteX4" fmla="*/ 0 w 4986223"/>
                <a:gd name="connsiteY4" fmla="*/ 421300 h 421300"/>
                <a:gd name="connsiteX5" fmla="*/ 0 w 4986223"/>
                <a:gd name="connsiteY5" fmla="*/ 0 h 4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223" h="421300">
                  <a:moveTo>
                    <a:pt x="4986223" y="421299"/>
                  </a:moveTo>
                  <a:lnTo>
                    <a:pt x="210650" y="421299"/>
                  </a:lnTo>
                  <a:lnTo>
                    <a:pt x="0" y="210650"/>
                  </a:lnTo>
                  <a:lnTo>
                    <a:pt x="210650" y="1"/>
                  </a:lnTo>
                  <a:lnTo>
                    <a:pt x="4986223" y="1"/>
                  </a:lnTo>
                  <a:lnTo>
                    <a:pt x="4986223" y="421299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91107" tIns="76201" rIns="14224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b="1" kern="1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Ahilejev</a:t>
              </a:r>
              <a:r>
                <a:rPr lang="hr-HR" sz="3200" b="1" kern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štit</a:t>
              </a:r>
              <a:endParaRPr lang="hr-HR" sz="3200" b="1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Elipsa 13"/>
            <p:cNvSpPr/>
            <p:nvPr/>
          </p:nvSpPr>
          <p:spPr>
            <a:xfrm>
              <a:off x="2410235" y="3890457"/>
              <a:ext cx="421300" cy="4213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5" name="Prostoručno 14"/>
            <p:cNvSpPr/>
            <p:nvPr/>
          </p:nvSpPr>
          <p:spPr>
            <a:xfrm rot="21600000">
              <a:off x="2620885" y="4437518"/>
              <a:ext cx="4986223" cy="421301"/>
            </a:xfrm>
            <a:custGeom>
              <a:avLst/>
              <a:gdLst>
                <a:gd name="connsiteX0" fmla="*/ 0 w 4986223"/>
                <a:gd name="connsiteY0" fmla="*/ 0 h 421300"/>
                <a:gd name="connsiteX1" fmla="*/ 4775573 w 4986223"/>
                <a:gd name="connsiteY1" fmla="*/ 0 h 421300"/>
                <a:gd name="connsiteX2" fmla="*/ 4986223 w 4986223"/>
                <a:gd name="connsiteY2" fmla="*/ 210650 h 421300"/>
                <a:gd name="connsiteX3" fmla="*/ 4775573 w 4986223"/>
                <a:gd name="connsiteY3" fmla="*/ 421300 h 421300"/>
                <a:gd name="connsiteX4" fmla="*/ 0 w 4986223"/>
                <a:gd name="connsiteY4" fmla="*/ 421300 h 421300"/>
                <a:gd name="connsiteX5" fmla="*/ 0 w 4986223"/>
                <a:gd name="connsiteY5" fmla="*/ 0 h 4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223" h="421300">
                  <a:moveTo>
                    <a:pt x="4986223" y="421299"/>
                  </a:moveTo>
                  <a:lnTo>
                    <a:pt x="210650" y="421299"/>
                  </a:lnTo>
                  <a:lnTo>
                    <a:pt x="0" y="210650"/>
                  </a:lnTo>
                  <a:lnTo>
                    <a:pt x="210650" y="1"/>
                  </a:lnTo>
                  <a:lnTo>
                    <a:pt x="4986223" y="1"/>
                  </a:lnTo>
                  <a:lnTo>
                    <a:pt x="4986223" y="421299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91107" tIns="76201" rIns="14224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b="1" kern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Heraklovu čegrtaljku</a:t>
              </a:r>
              <a:endParaRPr lang="hr-HR" sz="3200" b="1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Elipsa 15"/>
            <p:cNvSpPr/>
            <p:nvPr/>
          </p:nvSpPr>
          <p:spPr>
            <a:xfrm>
              <a:off x="2410235" y="4437519"/>
              <a:ext cx="421300" cy="4213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7" name="Prostoručno 16"/>
            <p:cNvSpPr/>
            <p:nvPr/>
          </p:nvSpPr>
          <p:spPr>
            <a:xfrm rot="21600000">
              <a:off x="2620885" y="4984579"/>
              <a:ext cx="4986223" cy="421301"/>
            </a:xfrm>
            <a:custGeom>
              <a:avLst/>
              <a:gdLst>
                <a:gd name="connsiteX0" fmla="*/ 0 w 4986223"/>
                <a:gd name="connsiteY0" fmla="*/ 0 h 421300"/>
                <a:gd name="connsiteX1" fmla="*/ 4775573 w 4986223"/>
                <a:gd name="connsiteY1" fmla="*/ 0 h 421300"/>
                <a:gd name="connsiteX2" fmla="*/ 4986223 w 4986223"/>
                <a:gd name="connsiteY2" fmla="*/ 210650 h 421300"/>
                <a:gd name="connsiteX3" fmla="*/ 4775573 w 4986223"/>
                <a:gd name="connsiteY3" fmla="*/ 421300 h 421300"/>
                <a:gd name="connsiteX4" fmla="*/ 0 w 4986223"/>
                <a:gd name="connsiteY4" fmla="*/ 421300 h 421300"/>
                <a:gd name="connsiteX5" fmla="*/ 0 w 4986223"/>
                <a:gd name="connsiteY5" fmla="*/ 0 h 4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223" h="421300">
                  <a:moveTo>
                    <a:pt x="4986223" y="421299"/>
                  </a:moveTo>
                  <a:lnTo>
                    <a:pt x="210650" y="421299"/>
                  </a:lnTo>
                  <a:lnTo>
                    <a:pt x="0" y="210650"/>
                  </a:lnTo>
                  <a:lnTo>
                    <a:pt x="210650" y="1"/>
                  </a:lnTo>
                  <a:lnTo>
                    <a:pt x="4986223" y="1"/>
                  </a:lnTo>
                  <a:lnTo>
                    <a:pt x="4986223" y="421299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91107" tIns="76201" rIns="14224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b="1" kern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Helijeve kočije</a:t>
              </a:r>
              <a:endParaRPr lang="hr-HR" sz="3200" b="1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8" name="Elipsa 17"/>
            <p:cNvSpPr/>
            <p:nvPr/>
          </p:nvSpPr>
          <p:spPr>
            <a:xfrm>
              <a:off x="2410235" y="4984580"/>
              <a:ext cx="421300" cy="4213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9" name="Prostoručno 18"/>
            <p:cNvSpPr/>
            <p:nvPr/>
          </p:nvSpPr>
          <p:spPr>
            <a:xfrm rot="21600000">
              <a:off x="2620885" y="5531641"/>
              <a:ext cx="4986223" cy="421301"/>
            </a:xfrm>
            <a:custGeom>
              <a:avLst/>
              <a:gdLst>
                <a:gd name="connsiteX0" fmla="*/ 0 w 4986223"/>
                <a:gd name="connsiteY0" fmla="*/ 0 h 421300"/>
                <a:gd name="connsiteX1" fmla="*/ 4775573 w 4986223"/>
                <a:gd name="connsiteY1" fmla="*/ 0 h 421300"/>
                <a:gd name="connsiteX2" fmla="*/ 4986223 w 4986223"/>
                <a:gd name="connsiteY2" fmla="*/ 210650 h 421300"/>
                <a:gd name="connsiteX3" fmla="*/ 4775573 w 4986223"/>
                <a:gd name="connsiteY3" fmla="*/ 421300 h 421300"/>
                <a:gd name="connsiteX4" fmla="*/ 0 w 4986223"/>
                <a:gd name="connsiteY4" fmla="*/ 421300 h 421300"/>
                <a:gd name="connsiteX5" fmla="*/ 0 w 4986223"/>
                <a:gd name="connsiteY5" fmla="*/ 0 h 4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223" h="421300">
                  <a:moveTo>
                    <a:pt x="4986223" y="421299"/>
                  </a:moveTo>
                  <a:lnTo>
                    <a:pt x="210650" y="421299"/>
                  </a:lnTo>
                  <a:lnTo>
                    <a:pt x="0" y="210650"/>
                  </a:lnTo>
                  <a:lnTo>
                    <a:pt x="210650" y="1"/>
                  </a:lnTo>
                  <a:lnTo>
                    <a:pt x="4986223" y="1"/>
                  </a:lnTo>
                  <a:lnTo>
                    <a:pt x="4986223" y="421299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91107" tIns="76201" rIns="14224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b="1" kern="1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Erosov</a:t>
              </a:r>
              <a:r>
                <a:rPr lang="hr-HR" sz="3200" b="1" kern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luk i strijele</a:t>
              </a:r>
              <a:endParaRPr lang="hr-HR" sz="3200" b="1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0" name="Elipsa 19"/>
            <p:cNvSpPr/>
            <p:nvPr/>
          </p:nvSpPr>
          <p:spPr>
            <a:xfrm>
              <a:off x="2410235" y="5531642"/>
              <a:ext cx="421300" cy="4213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1" name="Prostoručno 20"/>
            <p:cNvSpPr/>
            <p:nvPr/>
          </p:nvSpPr>
          <p:spPr>
            <a:xfrm rot="21600000">
              <a:off x="2620885" y="6078702"/>
              <a:ext cx="4986224" cy="421301"/>
            </a:xfrm>
            <a:custGeom>
              <a:avLst/>
              <a:gdLst>
                <a:gd name="connsiteX0" fmla="*/ 0 w 4986223"/>
                <a:gd name="connsiteY0" fmla="*/ 0 h 421300"/>
                <a:gd name="connsiteX1" fmla="*/ 4775573 w 4986223"/>
                <a:gd name="connsiteY1" fmla="*/ 0 h 421300"/>
                <a:gd name="connsiteX2" fmla="*/ 4986223 w 4986223"/>
                <a:gd name="connsiteY2" fmla="*/ 210650 h 421300"/>
                <a:gd name="connsiteX3" fmla="*/ 4775573 w 4986223"/>
                <a:gd name="connsiteY3" fmla="*/ 421300 h 421300"/>
                <a:gd name="connsiteX4" fmla="*/ 0 w 4986223"/>
                <a:gd name="connsiteY4" fmla="*/ 421300 h 421300"/>
                <a:gd name="connsiteX5" fmla="*/ 0 w 4986223"/>
                <a:gd name="connsiteY5" fmla="*/ 0 h 4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223" h="421300">
                  <a:moveTo>
                    <a:pt x="4986223" y="421299"/>
                  </a:moveTo>
                  <a:lnTo>
                    <a:pt x="210650" y="421299"/>
                  </a:lnTo>
                  <a:lnTo>
                    <a:pt x="0" y="210650"/>
                  </a:lnTo>
                  <a:lnTo>
                    <a:pt x="210650" y="1"/>
                  </a:lnTo>
                  <a:lnTo>
                    <a:pt x="4986223" y="1"/>
                  </a:lnTo>
                  <a:lnTo>
                    <a:pt x="4986223" y="421299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91107" tIns="76201" rIns="142241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b="1" kern="1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Hadovu</a:t>
              </a:r>
              <a:r>
                <a:rPr lang="hr-HR" sz="3200" b="1" kern="1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kacigu nevidljivosti</a:t>
              </a:r>
              <a:endParaRPr lang="hr-HR" sz="3200" b="1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2" name="Elipsa 21"/>
            <p:cNvSpPr/>
            <p:nvPr/>
          </p:nvSpPr>
          <p:spPr>
            <a:xfrm>
              <a:off x="2410235" y="6078703"/>
              <a:ext cx="421300" cy="4213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HEFEST - VULKAN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3567" y="1524000"/>
            <a:ext cx="4780327" cy="466344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kovač, zaštitnik obrtnika, kipara, metalurga</a:t>
            </a:r>
          </a:p>
          <a:p>
            <a:r>
              <a:rPr lang="hr-HR" sz="3200" b="1" dirty="0" smtClean="0"/>
              <a:t>porijeklo imena vjerojatno nije grčko, ali Homer ga korist kao zamjena za vatru</a:t>
            </a:r>
            <a:endParaRPr lang="hr-HR" sz="3200" b="1" dirty="0"/>
          </a:p>
        </p:txBody>
      </p:sp>
      <p:pic>
        <p:nvPicPr>
          <p:cNvPr id="1026" name="Picture 2" descr="C:\Users\Barbara i Franz\Desktop\hefe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3895" y="1524000"/>
            <a:ext cx="3283509" cy="466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izgled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3568" y="1124744"/>
            <a:ext cx="4536504" cy="5733256"/>
          </a:xfrm>
        </p:spPr>
        <p:txBody>
          <a:bodyPr>
            <a:normAutofit fontScale="92500"/>
          </a:bodyPr>
          <a:lstStyle/>
          <a:p>
            <a:r>
              <a:rPr lang="hr-HR" sz="3200" b="1" dirty="0" smtClean="0"/>
              <a:t>bio je prilično ružan, što je bio ili od rođenja ili nakon pada</a:t>
            </a:r>
          </a:p>
          <a:p>
            <a:r>
              <a:rPr lang="hr-HR" sz="3200" b="1" dirty="0" smtClean="0"/>
              <a:t>hrom, hodao je sa štapom, a često ga se prikazivalo s nogama okrenutim naopačke</a:t>
            </a:r>
          </a:p>
          <a:p>
            <a:r>
              <a:rPr lang="hr-HR" sz="3200" b="1" dirty="0" smtClean="0"/>
              <a:t>u umjetnosti je često prikazivan hromim naginjući se nad svoj nakovanj</a:t>
            </a:r>
          </a:p>
          <a:p>
            <a:endParaRPr lang="hr-HR" sz="3200" b="1" dirty="0" smtClean="0"/>
          </a:p>
          <a:p>
            <a:endParaRPr lang="hr-HR" sz="3200" b="1" dirty="0"/>
          </a:p>
        </p:txBody>
      </p:sp>
      <p:pic>
        <p:nvPicPr>
          <p:cNvPr id="5" name="Rezervirano mjesto sadržaja 4" descr="http://upload.wikimedia.org/wikipedia/commons/thumb/7/7f/Diego_Velasquez%2C_The_Forge_of_Vulcan.jpg/230px-Diego_Velasquez%2C_The_Forge_of_Vulcan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268760"/>
            <a:ext cx="345638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324947" y="382555"/>
            <a:ext cx="69914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600" b="1" dirty="0"/>
              <a:t>njegov je lik odražavao niži stupanj trovanja arsenom čija je posljedica bila šepavost i rak kože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600" b="1" dirty="0"/>
              <a:t>arsen je dodavan bronci da bi je učvrstio, a od te je bolesti patila većina kovača brončanog doba</a:t>
            </a:r>
          </a:p>
        </p:txBody>
      </p:sp>
    </p:spTree>
    <p:extLst>
      <p:ext uri="{BB962C8B-B14F-4D97-AF65-F5344CB8AC3E}">
        <p14:creationId xmlns:p14="http://schemas.microsoft.com/office/powerpoint/2010/main" val="99958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Odlazak s Olimpa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Zeus ga je bacio s Olimpa jer je oslobodio svoju majku </a:t>
            </a:r>
            <a:r>
              <a:rPr lang="hr-HR" b="1" dirty="0" err="1" smtClean="0"/>
              <a:t>Heru</a:t>
            </a:r>
            <a:r>
              <a:rPr lang="hr-HR" b="1" dirty="0" smtClean="0"/>
              <a:t> koja je bila privezana zlatnim  lancem između zemlje i neba, nakon svađe sa </a:t>
            </a:r>
            <a:r>
              <a:rPr lang="hr-HR" b="1" dirty="0" smtClean="0"/>
              <a:t>Zeusom</a:t>
            </a:r>
            <a:endParaRPr lang="hr-HR" b="1" dirty="0" smtClean="0"/>
          </a:p>
          <a:p>
            <a:r>
              <a:rPr lang="hr-HR" b="1" dirty="0" err="1" smtClean="0"/>
              <a:t>Hefest</a:t>
            </a:r>
            <a:r>
              <a:rPr lang="hr-HR" b="1" dirty="0" smtClean="0"/>
              <a:t> je padao devet dana i noći, a potom je pao na otok </a:t>
            </a:r>
            <a:r>
              <a:rPr lang="hr-HR" b="1" dirty="0" err="1" smtClean="0"/>
              <a:t>Lemnos</a:t>
            </a:r>
            <a:r>
              <a:rPr lang="hr-HR" b="1" dirty="0" smtClean="0"/>
              <a:t> </a:t>
            </a:r>
          </a:p>
          <a:p>
            <a:pPr marL="82296" indent="0">
              <a:buNone/>
            </a:pPr>
            <a:endParaRPr lang="hr-HR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827584" y="5589240"/>
            <a:ext cx="3096344" cy="1168539"/>
          </a:xfrm>
          <a:prstGeom prst="wedgeEllipseCallout">
            <a:avLst>
              <a:gd name="adj1" fmla="val 63664"/>
              <a:gd name="adj2" fmla="val -95415"/>
            </a:avLst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b="1" dirty="0" smtClean="0"/>
              <a:t>JEDNA VARIJANTA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Odlazak s Olimpa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izrastao </a:t>
            </a:r>
            <a:r>
              <a:rPr lang="hr-HR" b="1" dirty="0" smtClean="0"/>
              <a:t>je u majstora obrtnika, a potom su ga vratili na Olimp jer je svojim umijećem bio koristan bogovima</a:t>
            </a:r>
          </a:p>
          <a:p>
            <a:endParaRPr lang="hr-HR" b="1" dirty="0" smtClean="0"/>
          </a:p>
          <a:p>
            <a:endParaRPr lang="hr-HR" b="1" dirty="0"/>
          </a:p>
          <a:p>
            <a:r>
              <a:rPr lang="hr-HR" b="1" dirty="0" err="1" smtClean="0"/>
              <a:t>Hera</a:t>
            </a:r>
            <a:r>
              <a:rPr lang="hr-HR" b="1" dirty="0" smtClean="0"/>
              <a:t> </a:t>
            </a:r>
            <a:r>
              <a:rPr lang="hr-HR" b="1" dirty="0" smtClean="0"/>
              <a:t>bila užasnuta kad je vidjela ružnoću svoga sina te da ga je sama bacila s Olimpa</a:t>
            </a:r>
          </a:p>
          <a:p>
            <a:endParaRPr lang="hr-HR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4499992" y="3356992"/>
            <a:ext cx="3096344" cy="1168539"/>
          </a:xfrm>
          <a:prstGeom prst="wedgeEllipseCallout">
            <a:avLst>
              <a:gd name="adj1" fmla="val -62958"/>
              <a:gd name="adj2" fmla="val 61088"/>
            </a:avLst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b="1" dirty="0" smtClean="0"/>
              <a:t>DRUGA VARIJANTA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83636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Povratak na Olimp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err="1" smtClean="0"/>
              <a:t>Hefest</a:t>
            </a:r>
            <a:r>
              <a:rPr lang="hr-HR" b="1" dirty="0" smtClean="0"/>
              <a:t> se osvetio svojoj majci koja ga je odbila </a:t>
            </a:r>
            <a:endParaRPr lang="hr-HR" b="1" dirty="0" smtClean="0"/>
          </a:p>
          <a:p>
            <a:r>
              <a:rPr lang="hr-HR" b="1" dirty="0" smtClean="0"/>
              <a:t>Napravio joj je začarano </a:t>
            </a:r>
            <a:r>
              <a:rPr lang="hr-HR" b="1" dirty="0" smtClean="0"/>
              <a:t>prijestolje </a:t>
            </a:r>
            <a:r>
              <a:rPr lang="hr-HR" b="1" dirty="0" smtClean="0"/>
              <a:t>- kad </a:t>
            </a:r>
            <a:r>
              <a:rPr lang="hr-HR" b="1" dirty="0" smtClean="0"/>
              <a:t>bi se ona sjela na </a:t>
            </a:r>
            <a:r>
              <a:rPr lang="hr-HR" b="1" dirty="0" smtClean="0"/>
              <a:t>to prijestolje, </a:t>
            </a:r>
            <a:r>
              <a:rPr lang="hr-HR" b="1" dirty="0" smtClean="0"/>
              <a:t>nije </a:t>
            </a:r>
            <a:r>
              <a:rPr lang="hr-HR" b="1" dirty="0" smtClean="0"/>
              <a:t>joj dopuštalo </a:t>
            </a:r>
            <a:r>
              <a:rPr lang="hr-HR" b="1" dirty="0" smtClean="0"/>
              <a:t>da ga napusti</a:t>
            </a:r>
          </a:p>
          <a:p>
            <a:r>
              <a:rPr lang="hr-HR" b="1" dirty="0" smtClean="0"/>
              <a:t>ostali su bogovi molili </a:t>
            </a:r>
            <a:r>
              <a:rPr lang="hr-HR" b="1" dirty="0" err="1" smtClean="0"/>
              <a:t>Hefesta</a:t>
            </a:r>
            <a:r>
              <a:rPr lang="hr-HR" b="1" dirty="0" smtClean="0"/>
              <a:t> da se vrati i da je pusti, ali on ih je stalno odbijao</a:t>
            </a:r>
          </a:p>
          <a:p>
            <a:r>
              <a:rPr lang="hr-HR" b="1" dirty="0" err="1" smtClean="0"/>
              <a:t>Dioniz</a:t>
            </a:r>
            <a:r>
              <a:rPr lang="hr-HR" b="1" dirty="0" smtClean="0"/>
              <a:t> ga je napio i vratio ga na Olimp na mulinim </a:t>
            </a:r>
            <a:r>
              <a:rPr lang="hr-HR" b="1" dirty="0" smtClean="0"/>
              <a:t>leđima</a:t>
            </a:r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Povratak na Olimp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err="1" smtClean="0"/>
              <a:t>Hefest</a:t>
            </a:r>
            <a:r>
              <a:rPr lang="hr-HR" b="1" dirty="0" smtClean="0"/>
              <a:t> </a:t>
            </a:r>
            <a:r>
              <a:rPr lang="hr-HR" b="1" dirty="0" smtClean="0"/>
              <a:t>je oslobodio </a:t>
            </a:r>
            <a:r>
              <a:rPr lang="hr-HR" b="1" dirty="0" err="1" smtClean="0"/>
              <a:t>Heru</a:t>
            </a:r>
            <a:r>
              <a:rPr lang="hr-HR" b="1" dirty="0" smtClean="0"/>
              <a:t> nakon što su mu dali Afroditu, božicu ljubavi, kao svoju ženu</a:t>
            </a:r>
          </a:p>
          <a:p>
            <a:r>
              <a:rPr lang="hr-HR" b="1" dirty="0" smtClean="0"/>
              <a:t>u drugoj varijanti mita, dobio je njezinu ruku da bi se spriječili sukobi ostalih bogova oko nje same, budući da je on bio najnesigurniji od bogova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97736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Hefest</a:t>
            </a:r>
            <a:r>
              <a:rPr lang="hr-HR" dirty="0" smtClean="0"/>
              <a:t> i Afrodita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err="1" smtClean="0"/>
              <a:t>Hefest</a:t>
            </a:r>
            <a:r>
              <a:rPr lang="hr-HR" b="1" dirty="0" smtClean="0"/>
              <a:t> i Afrodita imali su dogovoren brak, a to se Afroditi nije svidjelo</a:t>
            </a:r>
          </a:p>
          <a:p>
            <a:r>
              <a:rPr lang="hr-HR" b="1" dirty="0" smtClean="0"/>
              <a:t>varala ga je s </a:t>
            </a:r>
            <a:r>
              <a:rPr lang="hr-HR" b="1" dirty="0" err="1" smtClean="0"/>
              <a:t>Aresom</a:t>
            </a:r>
            <a:r>
              <a:rPr lang="hr-HR" b="1" dirty="0" smtClean="0"/>
              <a:t>, bogom rata</a:t>
            </a:r>
          </a:p>
          <a:p>
            <a:r>
              <a:rPr lang="hr-HR" b="1" dirty="0" smtClean="0"/>
              <a:t>Helije je jednom promatrao </a:t>
            </a:r>
            <a:r>
              <a:rPr lang="hr-HR" b="1" dirty="0" err="1" smtClean="0"/>
              <a:t>Aresa</a:t>
            </a:r>
            <a:r>
              <a:rPr lang="hr-HR" b="1" dirty="0" smtClean="0"/>
              <a:t> i Afroditu kako uživaju jedno u drugom potajno</a:t>
            </a:r>
          </a:p>
          <a:p>
            <a:r>
              <a:rPr lang="hr-HR" b="1" dirty="0" smtClean="0"/>
              <a:t>to je prijavio bogovima, a </a:t>
            </a:r>
            <a:r>
              <a:rPr lang="hr-HR" b="1" dirty="0" err="1" smtClean="0"/>
              <a:t>Hefest</a:t>
            </a:r>
            <a:r>
              <a:rPr lang="hr-HR" b="1" dirty="0" smtClean="0"/>
              <a:t> je predložio da ih se uhvati na djelu te je stvorio mrežu  kojom je mislio baciti u klopku ljubavnike</a:t>
            </a:r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587</Words>
  <Application>Microsoft Office PowerPoint</Application>
  <PresentationFormat>Prikaz na zaslonu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Gill Sans MT</vt:lpstr>
      <vt:lpstr>Verdana</vt:lpstr>
      <vt:lpstr>Wingdings 2</vt:lpstr>
      <vt:lpstr>Solsticij</vt:lpstr>
      <vt:lpstr>HEFEST(grčki) / VULKAN(rimski)</vt:lpstr>
      <vt:lpstr>HEFEST - VULKAN</vt:lpstr>
      <vt:lpstr>izgled</vt:lpstr>
      <vt:lpstr>PowerPointova prezentacija</vt:lpstr>
      <vt:lpstr>Odlazak s Olimpa</vt:lpstr>
      <vt:lpstr>Odlazak s Olimpa</vt:lpstr>
      <vt:lpstr>Povratak na Olimp</vt:lpstr>
      <vt:lpstr>Povratak na Olimp</vt:lpstr>
      <vt:lpstr>Hefest i Afrodita</vt:lpstr>
      <vt:lpstr>Hefest i Afrodita</vt:lpstr>
      <vt:lpstr>Hefest i Atena</vt:lpstr>
      <vt:lpstr>Kiklop/Pandora/Prometej/hram</vt:lpstr>
      <vt:lpstr>Hefest kao kovač autor je brojnog oružja i oruđa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HEFEST I AFRODITA</dc:title>
  <dc:creator>Barbara i Franz</dc:creator>
  <cp:lastModifiedBy>Barbara</cp:lastModifiedBy>
  <cp:revision>10</cp:revision>
  <dcterms:created xsi:type="dcterms:W3CDTF">2013-02-24T19:02:38Z</dcterms:created>
  <dcterms:modified xsi:type="dcterms:W3CDTF">2016-01-12T18:57:28Z</dcterms:modified>
</cp:coreProperties>
</file>